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95" r:id="rId2"/>
    <p:sldId id="299" r:id="rId3"/>
    <p:sldId id="302" r:id="rId4"/>
    <p:sldId id="303" r:id="rId5"/>
    <p:sldId id="294" r:id="rId6"/>
    <p:sldId id="300" r:id="rId7"/>
    <p:sldId id="301" r:id="rId8"/>
    <p:sldId id="30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9262D6B-13D3-47AF-A931-7A5575C286E5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73C62334-B08E-4F82-A6D6-4184FBF0254A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7762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2D6B-13D3-47AF-A931-7A5575C286E5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2334-B08E-4F82-A6D6-4184FBF025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1991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2D6B-13D3-47AF-A931-7A5575C286E5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2334-B08E-4F82-A6D6-4184FBF0254A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1509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2D6B-13D3-47AF-A931-7A5575C286E5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2334-B08E-4F82-A6D6-4184FBF0254A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4593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2D6B-13D3-47AF-A931-7A5575C286E5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2334-B08E-4F82-A6D6-4184FBF025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7564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2D6B-13D3-47AF-A931-7A5575C286E5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2334-B08E-4F82-A6D6-4184FBF0254A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6752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2D6B-13D3-47AF-A931-7A5575C286E5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2334-B08E-4F82-A6D6-4184FBF0254A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03243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2D6B-13D3-47AF-A931-7A5575C286E5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2334-B08E-4F82-A6D6-4184FBF0254A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68924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2D6B-13D3-47AF-A931-7A5575C286E5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2334-B08E-4F82-A6D6-4184FBF0254A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4738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2D6B-13D3-47AF-A931-7A5575C286E5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2334-B08E-4F82-A6D6-4184FBF025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9339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2D6B-13D3-47AF-A931-7A5575C286E5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2334-B08E-4F82-A6D6-4184FBF0254A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7625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2D6B-13D3-47AF-A931-7A5575C286E5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2334-B08E-4F82-A6D6-4184FBF025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8837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2D6B-13D3-47AF-A931-7A5575C286E5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2334-B08E-4F82-A6D6-4184FBF0254A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5504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2D6B-13D3-47AF-A931-7A5575C286E5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2334-B08E-4F82-A6D6-4184FBF0254A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4667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2D6B-13D3-47AF-A931-7A5575C286E5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2334-B08E-4F82-A6D6-4184FBF025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2736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2D6B-13D3-47AF-A931-7A5575C286E5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2334-B08E-4F82-A6D6-4184FBF0254A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0807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2D6B-13D3-47AF-A931-7A5575C286E5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2334-B08E-4F82-A6D6-4184FBF025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2350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9262D6B-13D3-47AF-A931-7A5575C286E5}" type="datetimeFigureOut">
              <a:rPr lang="ko-KR" altLang="en-US" smtClean="0"/>
              <a:t>2021-09-30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3C62334-B08E-4F82-A6D6-4184FBF025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3929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1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ECB7E26-9C19-4828-A25F-0E52E69995A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/>
              <a:t>19</a:t>
            </a:r>
            <a:r>
              <a:rPr lang="ko-KR" altLang="en-US" dirty="0" err="1"/>
              <a:t>세기영어권문학회</a:t>
            </a:r>
            <a:r>
              <a:rPr lang="ko-KR" altLang="en-US" dirty="0"/>
              <a:t> 연구윤리교육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20843B07-166F-43AC-A0FA-50EF091C64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/>
              <a:t>2021 9</a:t>
            </a:r>
            <a:r>
              <a:rPr lang="ko-KR" altLang="en-US" dirty="0"/>
              <a:t>월 </a:t>
            </a:r>
          </a:p>
        </p:txBody>
      </p:sp>
    </p:spTree>
    <p:extLst>
      <p:ext uri="{BB962C8B-B14F-4D97-AF65-F5344CB8AC3E}">
        <p14:creationId xmlns:p14="http://schemas.microsoft.com/office/powerpoint/2010/main" val="3202075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A5A3029-62A3-4EED-97D8-BE26B53BF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670560" y="411481"/>
            <a:ext cx="10863072" cy="45719"/>
          </a:xfrm>
        </p:spPr>
        <p:txBody>
          <a:bodyPr>
            <a:normAutofit fontScale="90000"/>
          </a:bodyPr>
          <a:lstStyle/>
          <a:p>
            <a:endParaRPr lang="ko-KR" altLang="en-US" dirty="0"/>
          </a:p>
        </p:txBody>
      </p:sp>
      <p:pic>
        <p:nvPicPr>
          <p:cNvPr id="5" name="내용 개체 틀 4">
            <a:extLst>
              <a:ext uri="{FF2B5EF4-FFF2-40B4-BE49-F238E27FC236}">
                <a16:creationId xmlns:a16="http://schemas.microsoft.com/office/drawing/2014/main" id="{AF68C6FD-1AB3-48A0-87D6-E071E42411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960" y="520117"/>
            <a:ext cx="7126680" cy="5880684"/>
          </a:xfrm>
        </p:spPr>
      </p:pic>
    </p:spTree>
    <p:extLst>
      <p:ext uri="{BB962C8B-B14F-4D97-AF65-F5344CB8AC3E}">
        <p14:creationId xmlns:p14="http://schemas.microsoft.com/office/powerpoint/2010/main" val="3717682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4E0D010-7CC3-450A-9C6C-99CCC3756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2. </a:t>
            </a:r>
            <a:r>
              <a:rPr lang="ko-KR" altLang="en-US" dirty="0"/>
              <a:t>연구윤리규정</a:t>
            </a:r>
            <a:br>
              <a:rPr lang="ko-KR" altLang="en-US" dirty="0"/>
            </a:b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D2DFFE9-E1DF-410F-B8A7-C15CF5C6F3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19</a:t>
            </a:r>
            <a:r>
              <a:rPr lang="ko-KR" altLang="en-US" dirty="0" err="1"/>
              <a:t>세기영어권문학회의</a:t>
            </a:r>
            <a:r>
              <a:rPr lang="ko-KR" altLang="en-US" dirty="0"/>
              <a:t> 회원은 학술 연구자로서 준수해야 하는 도덕적 의무와 사회적 책무를 성실하게 이행한다</a:t>
            </a:r>
            <a:r>
              <a:rPr lang="en-US" altLang="ko-KR" dirty="0"/>
              <a:t>. </a:t>
            </a:r>
            <a:r>
              <a:rPr lang="ko-KR" altLang="en-US" dirty="0"/>
              <a:t>그리고 자신의 연구가 진리 탐구라는 학문의 목적에 부응하고 인류의 행복과 사회의 발전 향상에 공헌할 수 있음을 보람으로 삼는다</a:t>
            </a:r>
            <a:r>
              <a:rPr lang="en-US" altLang="ko-KR" dirty="0"/>
              <a:t>.</a:t>
            </a:r>
            <a:endParaRPr lang="ko-KR" altLang="en-US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80256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046919A-C2E5-4DC3-A593-C25554799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7CCAA9-F82B-4ABE-A945-4115B0708A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본회 회원은 사회에 대한 역할과 책임을 깊이 인식해 성실</a:t>
            </a:r>
            <a:r>
              <a:rPr lang="en-US" altLang="ko-KR" dirty="0"/>
              <a:t>, </a:t>
            </a:r>
            <a:r>
              <a:rPr lang="ko-KR" altLang="en-US" dirty="0"/>
              <a:t>명예 및 존엄성을 지키며 행동함으로써 자신의 지적 능력과 인격을 연마함과 동시에 인류와 자연의 공생을 실현하기 위해 노력한다</a:t>
            </a:r>
            <a:r>
              <a:rPr lang="en-US" altLang="ko-KR" dirty="0"/>
              <a:t>. </a:t>
            </a:r>
            <a:r>
              <a:rPr lang="ko-KR" altLang="en-US" dirty="0"/>
              <a:t>정직하고 공정하게 행동하며 제반 법령을 준수하여 건전하고 더불어 살아가는 사회의 건설에 참여하는 지도자로서 모범을 보일 수 있어야 한다</a:t>
            </a:r>
            <a:r>
              <a:rPr lang="en-US" altLang="ko-KR" dirty="0"/>
              <a:t>.</a:t>
            </a:r>
            <a:endParaRPr lang="ko-KR" altLang="en-US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08687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B4A670F-C7A6-430D-9ABA-A10085B0F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CB3B295-4ADE-4E8C-A866-55A9514637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이러한 목표의 수행을 위하여 학술 연구자에게 규범이 되는 연구윤리와 연구윤리위원회 규정을 제정하여 학술 연구의 전문가로서 위상을 높이고</a:t>
            </a:r>
            <a:r>
              <a:rPr lang="en-US" altLang="ko-KR" dirty="0"/>
              <a:t>, </a:t>
            </a:r>
            <a:r>
              <a:rPr lang="ko-KR" altLang="en-US" dirty="0"/>
              <a:t>신뢰받는 연구자로서 역할을 다할 수 있도록 한다</a:t>
            </a:r>
            <a:r>
              <a:rPr lang="en-US" altLang="ko-KR" dirty="0"/>
              <a:t>.</a:t>
            </a:r>
            <a:endParaRPr lang="ko-KR" altLang="en-US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55481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CBA7CDD6-31E6-4230-9F37-DB409A5E0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내용 개체 틀 4">
            <a:extLst>
              <a:ext uri="{FF2B5EF4-FFF2-40B4-BE49-F238E27FC236}">
                <a16:creationId xmlns:a16="http://schemas.microsoft.com/office/drawing/2014/main" id="{0FA94B47-CC89-4F10-9113-14F90AF89C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448" y="2557463"/>
            <a:ext cx="5373104" cy="3317875"/>
          </a:xfrm>
        </p:spPr>
      </p:pic>
    </p:spTree>
    <p:extLst>
      <p:ext uri="{BB962C8B-B14F-4D97-AF65-F5344CB8AC3E}">
        <p14:creationId xmlns:p14="http://schemas.microsoft.com/office/powerpoint/2010/main" val="2435587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D4322DF-E215-42E4-A2F9-17A0A37CB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560" y="457200"/>
            <a:ext cx="10863072" cy="373310"/>
          </a:xfrm>
        </p:spPr>
        <p:txBody>
          <a:bodyPr>
            <a:normAutofit fontScale="90000"/>
          </a:bodyPr>
          <a:lstStyle/>
          <a:p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D183524-DC06-44B5-AB95-D53870503F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0560" y="1014984"/>
            <a:ext cx="10826496" cy="4828032"/>
          </a:xfrm>
        </p:spPr>
        <p:txBody>
          <a:bodyPr>
            <a:normAutofit fontScale="92500"/>
          </a:bodyPr>
          <a:lstStyle/>
          <a:p>
            <a:pPr fontAlgn="base"/>
            <a:r>
              <a:rPr lang="ko-KR" altLang="en-US" sz="2800" b="1" dirty="0"/>
              <a:t>제</a:t>
            </a:r>
            <a:r>
              <a:rPr lang="en-US" altLang="ko-KR" sz="2800" b="1" dirty="0"/>
              <a:t>9</a:t>
            </a:r>
            <a:r>
              <a:rPr lang="ko-KR" altLang="en-US" sz="2800" b="1" dirty="0"/>
              <a:t>조</a:t>
            </a:r>
            <a:r>
              <a:rPr lang="ko-KR" altLang="en-US" sz="2800" dirty="0"/>
              <a:t> 출판된 논문에는 각 논문 저자의 이름</a:t>
            </a:r>
            <a:r>
              <a:rPr lang="en-US" altLang="ko-KR" sz="2800" dirty="0"/>
              <a:t>/</a:t>
            </a:r>
            <a:r>
              <a:rPr lang="ko-KR" altLang="en-US" sz="2800" dirty="0"/>
              <a:t>소속</a:t>
            </a:r>
            <a:r>
              <a:rPr lang="en-US" altLang="ko-KR" sz="2800" dirty="0"/>
              <a:t>/</a:t>
            </a:r>
            <a:r>
              <a:rPr lang="ko-KR" altLang="en-US" sz="2800" dirty="0"/>
              <a:t>직위를 명시한다</a:t>
            </a:r>
            <a:r>
              <a:rPr lang="en-US" altLang="ko-KR" sz="2800" dirty="0"/>
              <a:t>.</a:t>
            </a:r>
          </a:p>
          <a:p>
            <a:pPr marL="0" indent="0" fontAlgn="base">
              <a:buNone/>
            </a:pPr>
            <a:endParaRPr lang="ko-KR" altLang="en-US" sz="2800" dirty="0"/>
          </a:p>
          <a:p>
            <a:pPr fontAlgn="base"/>
            <a:r>
              <a:rPr lang="ko-KR" altLang="en-US" sz="2800" b="1" dirty="0"/>
              <a:t>제</a:t>
            </a:r>
            <a:r>
              <a:rPr lang="en-US" altLang="ko-KR" sz="2800" b="1" dirty="0"/>
              <a:t>10</a:t>
            </a:r>
            <a:r>
              <a:rPr lang="ko-KR" altLang="en-US" sz="2800" b="1" dirty="0"/>
              <a:t>조</a:t>
            </a:r>
            <a:r>
              <a:rPr lang="ko-KR" altLang="en-US" sz="2800" dirty="0"/>
              <a:t> 편집위원회는 접수된 원고의 투고자의 인적 사항</a:t>
            </a:r>
            <a:r>
              <a:rPr lang="en-US" altLang="ko-KR" sz="2800" dirty="0"/>
              <a:t>(</a:t>
            </a:r>
            <a:r>
              <a:rPr lang="ko-KR" altLang="en-US" sz="2800" dirty="0"/>
              <a:t>이름</a:t>
            </a:r>
            <a:r>
              <a:rPr lang="en-US" altLang="ko-KR" sz="2800" dirty="0"/>
              <a:t>/</a:t>
            </a:r>
            <a:r>
              <a:rPr lang="ko-KR" altLang="en-US" sz="2800" dirty="0"/>
              <a:t>소속</a:t>
            </a:r>
            <a:r>
              <a:rPr lang="en-US" altLang="ko-KR" sz="2800" dirty="0"/>
              <a:t>/</a:t>
            </a:r>
            <a:r>
              <a:rPr lang="ko-KR" altLang="en-US" sz="2800" dirty="0"/>
              <a:t>직위</a:t>
            </a:r>
            <a:r>
              <a:rPr lang="en-US" altLang="ko-KR" sz="2800" dirty="0"/>
              <a:t>), </a:t>
            </a:r>
            <a:r>
              <a:rPr lang="ko-KR" altLang="en-US" sz="2800" dirty="0" err="1"/>
              <a:t>논문투고의</a:t>
            </a:r>
            <a:r>
              <a:rPr lang="ko-KR" altLang="en-US" sz="2800" dirty="0"/>
              <a:t> 및 심사 현황 등 사후 관리를 일람할 수 있는 투고 대장을 작성하여 관리한다</a:t>
            </a:r>
            <a:r>
              <a:rPr lang="en-US" altLang="ko-KR" sz="2800" dirty="0"/>
              <a:t>.</a:t>
            </a:r>
          </a:p>
          <a:p>
            <a:pPr marL="0" indent="0" fontAlgn="base">
              <a:buNone/>
            </a:pPr>
            <a:endParaRPr lang="ko-KR" altLang="en-US" sz="2800" dirty="0"/>
          </a:p>
          <a:p>
            <a:pPr fontAlgn="base"/>
            <a:r>
              <a:rPr lang="ko-KR" altLang="en-US" sz="2800" b="1" dirty="0"/>
              <a:t>제 </a:t>
            </a:r>
            <a:r>
              <a:rPr lang="en-US" altLang="ko-KR" sz="2800" b="1" dirty="0"/>
              <a:t>11</a:t>
            </a:r>
            <a:r>
              <a:rPr lang="ko-KR" altLang="en-US" sz="2800" b="1" dirty="0"/>
              <a:t>조</a:t>
            </a:r>
            <a:r>
              <a:rPr lang="ko-KR" altLang="en-US" sz="2800" dirty="0"/>
              <a:t> 특수관계인 공동저자의 </a:t>
            </a:r>
            <a:r>
              <a:rPr lang="ko-KR" altLang="en-US" sz="2800" dirty="0" err="1"/>
              <a:t>논문투고</a:t>
            </a:r>
            <a:r>
              <a:rPr lang="ko-KR" altLang="en-US" sz="2800" dirty="0"/>
              <a:t> 시 개인정보 제공을 위한 사전 동의를 확보하고</a:t>
            </a:r>
            <a:r>
              <a:rPr lang="en-US" altLang="ko-KR" sz="2800" dirty="0"/>
              <a:t>, </a:t>
            </a:r>
            <a:r>
              <a:rPr lang="ko-KR" altLang="en-US" sz="2800" dirty="0"/>
              <a:t>연구 부정행위 확정시 특수관계인 저자가 해당 논문으로 이익을 취한 관계 기관으로 해당 특수관계인의 연구 부정행위를 통보한다</a:t>
            </a:r>
            <a:r>
              <a:rPr lang="en-US" altLang="ko-KR" sz="2800" dirty="0"/>
              <a:t>.</a:t>
            </a:r>
            <a:endParaRPr lang="ko-KR" altLang="en-US" sz="2800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748827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ECB7E26-9C19-4828-A25F-0E52E69995A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/>
              <a:t>The End</a:t>
            </a:r>
            <a:endParaRPr lang="ko-KR" altLang="en-US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20843B07-166F-43AC-A0FA-50EF091C64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/>
              <a:t>연구윤리교육 </a:t>
            </a:r>
          </a:p>
        </p:txBody>
      </p:sp>
    </p:spTree>
    <p:extLst>
      <p:ext uri="{BB962C8B-B14F-4D97-AF65-F5344CB8AC3E}">
        <p14:creationId xmlns:p14="http://schemas.microsoft.com/office/powerpoint/2010/main" val="21038923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자연주의">
  <a:themeElements>
    <a:clrScheme name="자연주의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자연주의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자연주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468</TotalTime>
  <Words>196</Words>
  <Application>Microsoft Office PowerPoint</Application>
  <PresentationFormat>와이드스크린</PresentationFormat>
  <Paragraphs>13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3" baseType="lpstr">
      <vt:lpstr>돋움</vt:lpstr>
      <vt:lpstr>바탕</vt:lpstr>
      <vt:lpstr>Arial</vt:lpstr>
      <vt:lpstr>Garamond</vt:lpstr>
      <vt:lpstr>자연주의</vt:lpstr>
      <vt:lpstr>19세기영어권문학회 연구윤리교육</vt:lpstr>
      <vt:lpstr>PowerPoint 프레젠테이션</vt:lpstr>
      <vt:lpstr>2. 연구윤리규정 </vt:lpstr>
      <vt:lpstr>PowerPoint 프레젠테이션</vt:lpstr>
      <vt:lpstr>PowerPoint 프레젠테이션</vt:lpstr>
      <vt:lpstr>PowerPoint 프레젠테이션</vt:lpstr>
      <vt:lpstr>PowerPoint 프레젠테이션</vt:lpstr>
      <vt:lpstr>The 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Tickets, Please (1919)</dc:title>
  <dc:creator>ssu</dc:creator>
  <cp:lastModifiedBy>ssu</cp:lastModifiedBy>
  <cp:revision>18</cp:revision>
  <dcterms:created xsi:type="dcterms:W3CDTF">2021-05-18T05:59:31Z</dcterms:created>
  <dcterms:modified xsi:type="dcterms:W3CDTF">2021-09-30T07:09:49Z</dcterms:modified>
</cp:coreProperties>
</file>